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346" r:id="rId3"/>
    <p:sldId id="430" r:id="rId4"/>
    <p:sldId id="431" r:id="rId5"/>
    <p:sldId id="438" r:id="rId6"/>
    <p:sldId id="435" r:id="rId7"/>
    <p:sldId id="440" r:id="rId8"/>
    <p:sldId id="446" r:id="rId9"/>
    <p:sldId id="442" r:id="rId10"/>
    <p:sldId id="439" r:id="rId11"/>
    <p:sldId id="461" r:id="rId12"/>
    <p:sldId id="443" r:id="rId13"/>
    <p:sldId id="444" r:id="rId14"/>
    <p:sldId id="447" r:id="rId15"/>
    <p:sldId id="448" r:id="rId16"/>
    <p:sldId id="449" r:id="rId17"/>
    <p:sldId id="450" r:id="rId18"/>
    <p:sldId id="452" r:id="rId19"/>
    <p:sldId id="454" r:id="rId20"/>
    <p:sldId id="456" r:id="rId21"/>
    <p:sldId id="455" r:id="rId22"/>
    <p:sldId id="458" r:id="rId23"/>
    <p:sldId id="459" r:id="rId24"/>
    <p:sldId id="460" r:id="rId25"/>
    <p:sldId id="457" r:id="rId26"/>
    <p:sldId id="453" r:id="rId27"/>
    <p:sldId id="462" r:id="rId28"/>
    <p:sldId id="463" r:id="rId29"/>
    <p:sldId id="464" r:id="rId30"/>
    <p:sldId id="465" r:id="rId31"/>
    <p:sldId id="466" r:id="rId32"/>
    <p:sldId id="371" r:id="rId33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5"/>
      <p:bold r:id="rId36"/>
      <p:italic r:id="rId37"/>
      <p:boldItalic r:id="rId38"/>
    </p:embeddedFon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Roboto Condense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9/5/2019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hyperlink" Target="https://www.edrawsoft.com/linuxdiagram/er-diagram-software-linux.ph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2:</a:t>
            </a:r>
          </a:p>
          <a:p>
            <a:pPr lvl="1"/>
            <a:r>
              <a:rPr lang="es-MX" dirty="0" smtClean="0"/>
              <a:t>Definir Conexiones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sp>
        <p:nvSpPr>
          <p:cNvPr id="5" name="Decisión 4"/>
          <p:cNvSpPr/>
          <p:nvPr/>
        </p:nvSpPr>
        <p:spPr>
          <a:xfrm>
            <a:off x="5619964" y="2191183"/>
            <a:ext cx="1998036" cy="19287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Trabajó en: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94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Las conexiones se pueden definir como otra tabla:</a:t>
            </a:r>
          </a:p>
          <a:p>
            <a:endParaRPr lang="es-MX" dirty="0" smtClean="0"/>
          </a:p>
          <a:p>
            <a:pPr lvl="1"/>
            <a:r>
              <a:rPr lang="es-MX" dirty="0" smtClean="0"/>
              <a:t>Empleado ID – Película ID</a:t>
            </a:r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7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Definir la </a:t>
            </a:r>
            <a:r>
              <a:rPr lang="es-MX" dirty="0" err="1" smtClean="0"/>
              <a:t>cardinalidad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De cuantos a cuantos?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3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 Ejemplo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Hicieron tan buen trabajo en Pixar, que ahora Nintendo los quiere contratar para contestar las siguientes preguntas: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2050" name="Picture 2" descr="Image result for nintend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89" y="3308550"/>
            <a:ext cx="2923328" cy="9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5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</a:t>
            </a:r>
            <a:r>
              <a:rPr lang="es-MX" dirty="0" smtClean="0"/>
              <a:t>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¿Cuántos videojuegos han sido desarrollados por </a:t>
            </a:r>
            <a:r>
              <a:rPr lang="es-MX" sz="1800" dirty="0" err="1" smtClean="0"/>
              <a:t>Shigeru</a:t>
            </a:r>
            <a:r>
              <a:rPr lang="es-MX" sz="1800" dirty="0" smtClean="0"/>
              <a:t> </a:t>
            </a:r>
            <a:r>
              <a:rPr lang="es-MX" sz="1800" dirty="0" err="1" smtClean="0"/>
              <a:t>Miyamoto</a:t>
            </a:r>
            <a:r>
              <a:rPr lang="es-MX" sz="1800" dirty="0" smtClean="0"/>
              <a:t>?</a:t>
            </a:r>
          </a:p>
          <a:p>
            <a:r>
              <a:rPr lang="es-MX" sz="1800" dirty="0"/>
              <a:t>¿</a:t>
            </a:r>
            <a:r>
              <a:rPr lang="es-MX" sz="1800" dirty="0" smtClean="0"/>
              <a:t>En cuántos videojuegos aparece Mario?</a:t>
            </a:r>
          </a:p>
          <a:p>
            <a:r>
              <a:rPr lang="es-MX" sz="1800" dirty="0" smtClean="0"/>
              <a:t>¿En cuántas consolas hay un juego de </a:t>
            </a:r>
            <a:r>
              <a:rPr lang="es-MX" sz="1800" dirty="0" err="1" smtClean="0"/>
              <a:t>Zelda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¿Cuántos juegos fueron desarrollados por </a:t>
            </a:r>
            <a:r>
              <a:rPr lang="es-MX" sz="1800" dirty="0" err="1" smtClean="0"/>
              <a:t>Gunpei</a:t>
            </a:r>
            <a:r>
              <a:rPr lang="es-MX" sz="1800" dirty="0" smtClean="0"/>
              <a:t> </a:t>
            </a:r>
            <a:r>
              <a:rPr lang="es-MX" sz="1800" dirty="0" err="1" smtClean="0"/>
              <a:t>Yokoi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¿En qué proyectos participó </a:t>
            </a:r>
            <a:r>
              <a:rPr lang="es-MX" sz="1800" dirty="0" err="1" smtClean="0"/>
              <a:t>Satoru</a:t>
            </a:r>
            <a:r>
              <a:rPr lang="es-MX" sz="1800" dirty="0" smtClean="0"/>
              <a:t> </a:t>
            </a:r>
            <a:r>
              <a:rPr lang="es-MX" sz="1800" dirty="0" err="1"/>
              <a:t>I</a:t>
            </a:r>
            <a:r>
              <a:rPr lang="es-MX" sz="1800" dirty="0" err="1" smtClean="0"/>
              <a:t>wata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¿De qué Universidad son la mayoría de los empleados que trabajaron en </a:t>
            </a:r>
            <a:r>
              <a:rPr lang="es-MX" sz="1800" dirty="0" err="1" smtClean="0"/>
              <a:t>Metroid</a:t>
            </a:r>
            <a:r>
              <a:rPr lang="es-MX" sz="1800" dirty="0" smtClean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19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¿Cuántos videojuegos han sido desarrollados por </a:t>
            </a:r>
            <a:r>
              <a:rPr lang="es-MX" dirty="0" err="1"/>
              <a:t>Shigeru</a:t>
            </a:r>
            <a:r>
              <a:rPr lang="es-MX" dirty="0"/>
              <a:t> </a:t>
            </a:r>
            <a:r>
              <a:rPr lang="es-MX" dirty="0" err="1"/>
              <a:t>Miyamoto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Picture 2" descr="Image result for Shigeru Miyam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71" y="1893113"/>
            <a:ext cx="1445715" cy="2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0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¿Cuántos videojuegos han sido desarrollados por </a:t>
            </a:r>
            <a:r>
              <a:rPr lang="es-MX" dirty="0" err="1"/>
              <a:t>Shigeru</a:t>
            </a:r>
            <a:r>
              <a:rPr lang="es-MX" dirty="0"/>
              <a:t> </a:t>
            </a:r>
            <a:r>
              <a:rPr lang="es-MX" dirty="0" err="1"/>
              <a:t>Miyamoto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2827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46609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pic>
        <p:nvPicPr>
          <p:cNvPr id="5122" name="Picture 2" descr="Image result for Shigeru Miyam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71" y="1893113"/>
            <a:ext cx="1445715" cy="2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4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cuántos videojuegos aparece Mario?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4098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4" y="1710268"/>
            <a:ext cx="1535266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35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cuántos videojuegos aparece Mario?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4098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4" y="1710268"/>
            <a:ext cx="1535266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14275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3892580" y="2679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70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cuántas consolas hay un juego de </a:t>
            </a:r>
            <a:r>
              <a:rPr lang="es-MX" dirty="0" err="1"/>
              <a:t>Zelda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6146" name="Picture 2" descr="Image result for my name is not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88" y="1698172"/>
            <a:ext cx="1776798" cy="24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0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cuántas consolas hay un juego de </a:t>
            </a:r>
            <a:r>
              <a:rPr lang="es-MX" dirty="0" err="1"/>
              <a:t>Zelda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814275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013188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212101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pic>
        <p:nvPicPr>
          <p:cNvPr id="6146" name="Picture 2" descr="Image result for my name is not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88" y="1698172"/>
            <a:ext cx="1776798" cy="24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8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¿Cuántos juegos fueron desarrollados por </a:t>
            </a:r>
            <a:r>
              <a:rPr lang="es-MX" dirty="0" err="1" smtClean="0"/>
              <a:t>Gunpei</a:t>
            </a:r>
            <a:r>
              <a:rPr lang="es-MX" dirty="0" smtClean="0"/>
              <a:t> </a:t>
            </a:r>
            <a:r>
              <a:rPr lang="es-MX" dirty="0" err="1" smtClean="0"/>
              <a:t>Yokoi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10244" name="Picture 4" descr="Image result for gunpei 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22" y="1901372"/>
            <a:ext cx="1347350" cy="2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4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¿Cuántos juegos fueron desarrollados por </a:t>
            </a:r>
            <a:r>
              <a:rPr lang="es-MX" dirty="0" err="1" smtClean="0"/>
              <a:t>Gunpei</a:t>
            </a:r>
            <a:r>
              <a:rPr lang="es-MX" dirty="0" smtClean="0"/>
              <a:t> </a:t>
            </a:r>
            <a:r>
              <a:rPr lang="es-MX" dirty="0" err="1" smtClean="0"/>
              <a:t>Yokoi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10244" name="Picture 4" descr="Image result for gunpei 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22" y="1901372"/>
            <a:ext cx="1347350" cy="2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2827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46609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43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qué proyectos participó </a:t>
            </a:r>
            <a:r>
              <a:rPr lang="es-MX" dirty="0" err="1"/>
              <a:t>Satoru</a:t>
            </a:r>
            <a:r>
              <a:rPr lang="es-MX" dirty="0"/>
              <a:t> </a:t>
            </a:r>
            <a:r>
              <a:rPr lang="es-MX" dirty="0" err="1"/>
              <a:t>Iwata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2290" name="Picture 2" descr="Satoru Iwata presenting at the Game Developers Conference in 2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81" y="1806765"/>
            <a:ext cx="1457779" cy="21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2804862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003775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26469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021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¿De qué Universidad son la mayoría de los empleados que trabajaron en </a:t>
            </a:r>
            <a:r>
              <a:rPr lang="es-MX" dirty="0" smtClean="0"/>
              <a:t>la franquicia </a:t>
            </a:r>
            <a:r>
              <a:rPr lang="es-MX" dirty="0" err="1" smtClean="0"/>
              <a:t>Metroid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409349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2757375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105401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pic>
        <p:nvPicPr>
          <p:cNvPr id="14338" name="Picture 2" descr="Image result for samus ar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7" y="1505404"/>
            <a:ext cx="10913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9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928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Videojuegos:</a:t>
            </a:r>
          </a:p>
          <a:p>
            <a:pPr lvl="1"/>
            <a:r>
              <a:rPr lang="es-MX" sz="2000" dirty="0" smtClean="0"/>
              <a:t>Título</a:t>
            </a:r>
          </a:p>
          <a:p>
            <a:pPr lvl="1"/>
            <a:r>
              <a:rPr lang="es-MX" sz="2000" dirty="0" smtClean="0"/>
              <a:t>Juego ID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Personaje?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Franquicia?</a:t>
            </a: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16386" name="Picture 2" descr="Image result for mario bros box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9464" r="11701" b="11798"/>
          <a:stretch/>
        </p:blipFill>
        <p:spPr bwMode="auto">
          <a:xfrm>
            <a:off x="6199072" y="1535757"/>
            <a:ext cx="2162628" cy="27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2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Empleados:</a:t>
            </a:r>
          </a:p>
          <a:p>
            <a:pPr lvl="1"/>
            <a:r>
              <a:rPr lang="es-MX" dirty="0" smtClean="0"/>
              <a:t>Empleado ID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Nombre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Universidad</a:t>
            </a:r>
          </a:p>
          <a:p>
            <a:pPr lvl="1"/>
            <a:r>
              <a:rPr lang="es-MX" dirty="0" smtClean="0"/>
              <a:t>Fecha de Ingreso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smtClean="0"/>
              <a:t>Tipo de Sangre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17410" name="Picture 2" descr="Image result for nintendo mup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4"/>
          <a:stretch/>
        </p:blipFill>
        <p:spPr bwMode="auto">
          <a:xfrm>
            <a:off x="4601029" y="1779618"/>
            <a:ext cx="4107541" cy="21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8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Consolas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Consola ID</a:t>
            </a:r>
          </a:p>
          <a:p>
            <a:pPr lvl="1"/>
            <a:r>
              <a:rPr lang="es-MX" dirty="0" smtClean="0"/>
              <a:t>Año de estreno</a:t>
            </a:r>
          </a:p>
          <a:p>
            <a:pPr lvl="1"/>
            <a:r>
              <a:rPr lang="es-MX" dirty="0" smtClean="0"/>
              <a:t>Tarjeta Gráfica</a:t>
            </a:r>
          </a:p>
          <a:p>
            <a:pPr lvl="1"/>
            <a:r>
              <a:rPr lang="es-MX" dirty="0" smtClean="0"/>
              <a:t>Costo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18438" name="Picture 6" descr="Image result for fami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58" y="1533341"/>
            <a:ext cx="3080631" cy="27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1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Universidades</a:t>
            </a:r>
          </a:p>
          <a:p>
            <a:pPr lvl="1"/>
            <a:r>
              <a:rPr lang="es-MX" dirty="0" smtClean="0"/>
              <a:t>Universidad ID</a:t>
            </a:r>
          </a:p>
          <a:p>
            <a:pPr lvl="1"/>
            <a:r>
              <a:rPr lang="es-MX" dirty="0" smtClean="0"/>
              <a:t>Ciudad</a:t>
            </a:r>
          </a:p>
          <a:p>
            <a:pPr lvl="1"/>
            <a:r>
              <a:rPr lang="es-MX" dirty="0" smtClean="0"/>
              <a:t>Alumnos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err="1" smtClean="0"/>
              <a:t>Motto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19458" name="Picture 2" descr="Image result for university of toky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1664189"/>
            <a:ext cx="4710524" cy="23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4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814275" y="1858382"/>
            <a:ext cx="6132600" cy="3145500"/>
          </a:xfrm>
        </p:spPr>
        <p:txBody>
          <a:bodyPr/>
          <a:lstStyle/>
          <a:p>
            <a:r>
              <a:rPr lang="es-MX" dirty="0" smtClean="0"/>
              <a:t>Pixar quiere implementar una base de datos para llevar control de quien está asignado a cada película, Ya que las películas son muchas. Las películas pueden ser diferenciadas por género, ID, temporada y año.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058" name="Picture 10" descr="Image result for pixa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351" y="1612183"/>
            <a:ext cx="3794125" cy="6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4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Franquicias: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Franquicia ID</a:t>
            </a:r>
          </a:p>
          <a:p>
            <a:pPr lvl="1"/>
            <a:r>
              <a:rPr lang="es-MX" dirty="0" smtClean="0"/>
              <a:t>Personaje Principal</a:t>
            </a:r>
          </a:p>
          <a:p>
            <a:pPr lvl="1"/>
            <a:r>
              <a:rPr lang="es-MX" dirty="0" smtClean="0">
                <a:solidFill>
                  <a:srgbClr val="FF0000"/>
                </a:solidFill>
              </a:rPr>
              <a:t>Número de juegos?</a:t>
            </a:r>
          </a:p>
          <a:p>
            <a:pPr lvl="1"/>
            <a:r>
              <a:rPr lang="es-MX" dirty="0" smtClean="0"/>
              <a:t>Ganancias</a:t>
            </a:r>
          </a:p>
          <a:p>
            <a:pPr lvl="1"/>
            <a:r>
              <a:rPr lang="es-MX" dirty="0" smtClean="0"/>
              <a:t>Genero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20482" name="Picture 2" descr="Image result for mario franch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33344"/>
            <a:ext cx="3033687" cy="22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Personajes:</a:t>
            </a:r>
          </a:p>
          <a:p>
            <a:pPr marL="533400" lvl="1" indent="0">
              <a:buNone/>
            </a:pPr>
            <a:r>
              <a:rPr lang="es-MX" dirty="0" smtClean="0"/>
              <a:t>Personaje ID</a:t>
            </a:r>
          </a:p>
          <a:p>
            <a:pPr marL="533400" lvl="1" indent="0">
              <a:buNone/>
            </a:pPr>
            <a:r>
              <a:rPr lang="es-MX" dirty="0" smtClean="0"/>
              <a:t>Nombre</a:t>
            </a:r>
          </a:p>
          <a:p>
            <a:pPr marL="533400" lvl="1" indent="0">
              <a:buNone/>
            </a:pPr>
            <a:r>
              <a:rPr lang="es-MX" dirty="0" smtClean="0"/>
              <a:t>Género</a:t>
            </a:r>
          </a:p>
          <a:p>
            <a:pPr marL="533400" lvl="1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21506" name="Picture 2" descr="Image result for b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85234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0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 Pixar le gustaría poder listar el personal asignado a cada película.</a:t>
            </a:r>
          </a:p>
          <a:p>
            <a:pPr lvl="1"/>
            <a:r>
              <a:rPr lang="es-MX" dirty="0" smtClean="0"/>
              <a:t>Con empleado ID, Nombre, Lugar de Procedencia, Fecha de Contratación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3076" name="Picture 4" descr="VES Awards 89 cropp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75" y="1816100"/>
            <a:ext cx="1399700" cy="17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51700" y="356572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 </a:t>
            </a:r>
            <a:r>
              <a:rPr lang="es-MX" dirty="0" err="1" smtClean="0"/>
              <a:t>Catmulll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76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Personal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Productor</a:t>
            </a:r>
          </a:p>
          <a:p>
            <a:pPr lvl="1"/>
            <a:r>
              <a:rPr lang="es-MX" dirty="0" smtClean="0"/>
              <a:t>Director</a:t>
            </a:r>
          </a:p>
          <a:p>
            <a:pPr lvl="2"/>
            <a:r>
              <a:rPr lang="es-MX" dirty="0" smtClean="0"/>
              <a:t>Guionista</a:t>
            </a:r>
          </a:p>
          <a:p>
            <a:pPr lvl="2"/>
            <a:r>
              <a:rPr lang="es-MX" dirty="0" smtClean="0"/>
              <a:t>Animador</a:t>
            </a:r>
          </a:p>
          <a:p>
            <a:pPr lvl="2"/>
            <a:r>
              <a:rPr lang="es-MX" dirty="0" smtClean="0"/>
              <a:t>Músico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63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Relaciones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Una película debe tener mas 1 o más personas y una persona puede estar en 0 o más películas.</a:t>
            </a:r>
          </a:p>
          <a:p>
            <a:r>
              <a:rPr lang="es-MX" dirty="0" smtClean="0"/>
              <a:t>Una persona puede venir de 1 lugar de contratación, pero puede haber N personas que vienen del mismo lugar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46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Diagramas E-R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846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Vamos a utilizar un software de diagramación:</a:t>
            </a:r>
          </a:p>
          <a:p>
            <a:pPr lvl="1"/>
            <a:r>
              <a:rPr lang="es-MX" sz="2000" dirty="0" smtClean="0"/>
              <a:t>Visio (MS)</a:t>
            </a:r>
          </a:p>
          <a:p>
            <a:pPr lvl="1"/>
            <a:r>
              <a:rPr lang="es-MX" sz="2000" dirty="0" err="1" smtClean="0"/>
              <a:t>Edraw</a:t>
            </a:r>
            <a:r>
              <a:rPr lang="es-MX" sz="2000" dirty="0"/>
              <a:t> (</a:t>
            </a: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www.edrawsoft.com/linuxdiagram/er-diagram-software-linux.php</a:t>
            </a:r>
            <a:r>
              <a:rPr lang="es-MX" sz="2000" dirty="0" smtClean="0"/>
              <a:t>)</a:t>
            </a:r>
          </a:p>
          <a:p>
            <a:pPr lvl="1"/>
            <a:r>
              <a:rPr lang="es-MX" sz="2000" b="1" dirty="0" err="1" smtClean="0"/>
              <a:t>Lucidchart</a:t>
            </a:r>
            <a:r>
              <a:rPr lang="es-MX" sz="2000" dirty="0"/>
              <a:t> (</a:t>
            </a:r>
            <a:r>
              <a:rPr lang="es-MX" sz="2000" dirty="0">
                <a:hlinkClick r:id="rId3"/>
              </a:rPr>
              <a:t>https://www.lucidchart.com</a:t>
            </a:r>
            <a:r>
              <a:rPr lang="es-MX" sz="2000" dirty="0" smtClean="0">
                <a:hlinkClick r:id="rId3"/>
              </a:rPr>
              <a:t>/</a:t>
            </a:r>
            <a:r>
              <a:rPr lang="es-MX" sz="2000" dirty="0" smtClean="0"/>
              <a:t>)</a:t>
            </a: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013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1:</a:t>
            </a:r>
          </a:p>
          <a:p>
            <a:pPr lvl="1"/>
            <a:r>
              <a:rPr lang="es-MX" dirty="0" smtClean="0"/>
              <a:t>Definir Tablas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1026" name="Picture 2" descr="https://documents.lucidchart.com/documents/4cfab6c2-e76f-48e4-a821-c5d66706f6b1/pages/0_0?a=357&amp;x=68&amp;y=51&amp;w=264&amp;h=194&amp;store=1&amp;accept=image%2F*&amp;auth=LCA%20fc4a5ded7665733158197e0d699476e27c38605f-ts%3D15353793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25" y="2209537"/>
            <a:ext cx="188595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8603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</TotalTime>
  <Words>522</Words>
  <Application>Microsoft Office PowerPoint</Application>
  <PresentationFormat>Presentación en pantalla (16:9)</PresentationFormat>
  <Paragraphs>192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Roboto Condensed Light</vt:lpstr>
      <vt:lpstr>Arial</vt:lpstr>
      <vt:lpstr>Arvo</vt:lpstr>
      <vt:lpstr>Roboto Condensed</vt:lpstr>
      <vt:lpstr>Salerio template</vt:lpstr>
      <vt:lpstr>Introducción a las Bases de Datos</vt:lpstr>
      <vt:lpstr>Que se vio la clase pasada</vt:lpstr>
      <vt:lpstr>Problema</vt:lpstr>
      <vt:lpstr>Preguntas?</vt:lpstr>
      <vt:lpstr>Personal</vt:lpstr>
      <vt:lpstr>Relaciones</vt:lpstr>
      <vt:lpstr>Diagramas E-R</vt:lpstr>
      <vt:lpstr>Software</vt:lpstr>
      <vt:lpstr>Diagrama E-R Pixar</vt:lpstr>
      <vt:lpstr>Diagrama E-R Pixar</vt:lpstr>
      <vt:lpstr>Diagrama E-R</vt:lpstr>
      <vt:lpstr>Diagrama E-R Pixar</vt:lpstr>
      <vt:lpstr>Otro Ejemplo</vt:lpstr>
      <vt:lpstr>Preguntas</vt:lpstr>
      <vt:lpstr>Tablas</vt:lpstr>
      <vt:lpstr>Tablas</vt:lpstr>
      <vt:lpstr>Preguntas</vt:lpstr>
      <vt:lpstr>Preguntas</vt:lpstr>
      <vt:lpstr>Preguntas</vt:lpstr>
      <vt:lpstr>Preguntas</vt:lpstr>
      <vt:lpstr>Preguntas</vt:lpstr>
      <vt:lpstr>Preguntas</vt:lpstr>
      <vt:lpstr>Preguntas</vt:lpstr>
      <vt:lpstr>Preguntas</vt:lpstr>
      <vt:lpstr>Tablas!</vt:lpstr>
      <vt:lpstr>Tablas</vt:lpstr>
      <vt:lpstr>Tablas</vt:lpstr>
      <vt:lpstr>Tablas</vt:lpstr>
      <vt:lpstr>Tablas</vt:lpstr>
      <vt:lpstr>Tablas</vt:lpstr>
      <vt:lpstr>Tablas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51</cp:revision>
  <dcterms:modified xsi:type="dcterms:W3CDTF">2019-09-05T16:52:34Z</dcterms:modified>
</cp:coreProperties>
</file>